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0" r:id="rId2"/>
    <p:sldId id="261" r:id="rId3"/>
    <p:sldId id="258" r:id="rId4"/>
    <p:sldId id="297" r:id="rId5"/>
    <p:sldId id="290" r:id="rId6"/>
    <p:sldId id="291" r:id="rId7"/>
    <p:sldId id="289" r:id="rId8"/>
    <p:sldId id="266" r:id="rId9"/>
    <p:sldId id="294" r:id="rId10"/>
    <p:sldId id="295" r:id="rId11"/>
    <p:sldId id="296" r:id="rId12"/>
    <p:sldId id="276" r:id="rId13"/>
    <p:sldId id="27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B8C5"/>
    <a:srgbClr val="393939"/>
    <a:srgbClr val="04396C"/>
    <a:srgbClr val="1E3252"/>
    <a:srgbClr val="6497B1"/>
    <a:srgbClr val="AEAFA9"/>
    <a:srgbClr val="418A9D"/>
    <a:srgbClr val="BCDEE3"/>
    <a:srgbClr val="005289"/>
    <a:srgbClr val="00709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60" y="18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BC2E95-B835-40AC-A274-E1B281DACFFA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F23919-3481-42C9-B176-809C6EB42B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469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23919-3481-42C9-B176-809C6EB42B0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7875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9801604" y="6614007"/>
            <a:ext cx="23871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HY견고딕" panose="0203060000010101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HY견고딕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HY견고딕" panose="0203060000010101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HY견고딕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HY견고딕" panose="02030600000101010101" pitchFamily="18" charset="-127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HY견고딕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9801604" y="6614007"/>
            <a:ext cx="23871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HY견고딕" panose="0203060000010101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HY견고딕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HY견고딕" panose="0203060000010101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HY견고딕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HY견고딕" panose="02030600000101010101" pitchFamily="18" charset="-127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HY견고딕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2022-04-01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3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video" Target="../media/media4.mp4"/><Relationship Id="rId5" Type="http://schemas.microsoft.com/office/2007/relationships/media" Target="../media/media4.mp4"/><Relationship Id="rId10" Type="http://schemas.openxmlformats.org/officeDocument/2006/relationships/image" Target="../media/image16.png"/><Relationship Id="rId4" Type="http://schemas.openxmlformats.org/officeDocument/2006/relationships/video" Target="../media/media3.mp4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" TargetMode="External"/><Relationship Id="rId2" Type="http://schemas.openxmlformats.org/officeDocument/2006/relationships/hyperlink" Target="https://www.data.ai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blog.naver.com/seiru523" TargetMode="External"/><Relationship Id="rId4" Type="http://schemas.openxmlformats.org/officeDocument/2006/relationships/hyperlink" Target="https://portal.kocca.kr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4068842" y="2676872"/>
            <a:ext cx="46009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spc="-15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Hand </a:t>
            </a:r>
            <a:r>
              <a:rPr lang="en-US" altLang="ko-KR" sz="4800" spc="-15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motion </a:t>
            </a:r>
            <a:r>
              <a:rPr lang="en-US" altLang="ko-KR" sz="800" spc="-15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800" spc="-15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가 제</a:t>
            </a:r>
            <a:r>
              <a:rPr lang="en-US" altLang="ko-KR" sz="800" spc="-15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ko-KR" altLang="en-US" sz="4800" spc="-15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=""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=""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A822278D-6021-420A-8428-878080CC967A}"/>
              </a:ext>
            </a:extLst>
          </p:cNvPr>
          <p:cNvSpPr txBox="1"/>
          <p:nvPr/>
        </p:nvSpPr>
        <p:spPr>
          <a:xfrm>
            <a:off x="172720" y="142240"/>
            <a:ext cx="20249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>
                <a:solidFill>
                  <a:schemeClr val="bg1"/>
                </a:solidFill>
              </a:rPr>
              <a:t>캡스톤</a:t>
            </a:r>
            <a:r>
              <a:rPr lang="ko-KR" altLang="en-US" sz="1200" dirty="0" smtClean="0">
                <a:solidFill>
                  <a:schemeClr val="bg1"/>
                </a:solidFill>
              </a:rPr>
              <a:t> 디자인 </a:t>
            </a:r>
            <a:r>
              <a:rPr lang="en-US" altLang="ko-KR" sz="1200" dirty="0" smtClean="0">
                <a:solidFill>
                  <a:schemeClr val="bg1"/>
                </a:solidFill>
              </a:rPr>
              <a:t>03</a:t>
            </a:r>
            <a:r>
              <a:rPr lang="ko-KR" altLang="en-US" sz="1200" dirty="0" smtClean="0">
                <a:solidFill>
                  <a:schemeClr val="bg1"/>
                </a:solidFill>
              </a:rPr>
              <a:t>분반 </a:t>
            </a:r>
            <a:r>
              <a:rPr lang="en-US" altLang="ko-KR" sz="1200" dirty="0" smtClean="0">
                <a:solidFill>
                  <a:schemeClr val="bg1"/>
                </a:solidFill>
              </a:rPr>
              <a:t>M</a:t>
            </a:r>
            <a:r>
              <a:rPr lang="ko-KR" altLang="en-US" sz="1200" dirty="0" smtClean="0">
                <a:solidFill>
                  <a:schemeClr val="bg1"/>
                </a:solidFill>
              </a:rPr>
              <a:t>조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2720" y="5521235"/>
            <a:ext cx="44326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noto"/>
              </a:rPr>
              <a:t>20174188 </a:t>
            </a:r>
            <a:r>
              <a:rPr lang="ko-KR" altLang="en-US" dirty="0" smtClean="0">
                <a:solidFill>
                  <a:schemeClr val="bg1"/>
                </a:solidFill>
                <a:latin typeface="noto"/>
              </a:rPr>
              <a:t>김형균</a:t>
            </a:r>
            <a:endParaRPr lang="en-US" altLang="ko-KR" dirty="0" smtClean="0">
              <a:solidFill>
                <a:schemeClr val="bg1"/>
              </a:solidFill>
              <a:latin typeface="noto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noto"/>
              </a:rPr>
              <a:t>20174299 </a:t>
            </a:r>
            <a:r>
              <a:rPr lang="ko-KR" altLang="en-US" dirty="0" smtClean="0">
                <a:solidFill>
                  <a:schemeClr val="bg1"/>
                </a:solidFill>
                <a:latin typeface="noto"/>
              </a:rPr>
              <a:t>이성준</a:t>
            </a:r>
            <a:endParaRPr lang="en-US" altLang="ko-KR" dirty="0" smtClean="0">
              <a:solidFill>
                <a:schemeClr val="bg1"/>
              </a:solidFill>
              <a:latin typeface="noto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noto"/>
              </a:rPr>
              <a:t>20195134 </a:t>
            </a:r>
            <a:r>
              <a:rPr lang="ko-KR" altLang="en-US" dirty="0" smtClean="0">
                <a:solidFill>
                  <a:schemeClr val="bg1"/>
                </a:solidFill>
                <a:latin typeface="noto"/>
              </a:rPr>
              <a:t>장시원</a:t>
            </a:r>
            <a:endParaRPr lang="en-US" altLang="ko-KR" dirty="0" smtClean="0">
              <a:solidFill>
                <a:schemeClr val="bg1"/>
              </a:solidFill>
              <a:latin typeface="noto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noto"/>
              </a:rPr>
              <a:t>20195135 </a:t>
            </a:r>
            <a:r>
              <a:rPr lang="ko-KR" altLang="en-US" dirty="0" smtClean="0">
                <a:solidFill>
                  <a:schemeClr val="bg1"/>
                </a:solidFill>
                <a:latin typeface="noto"/>
              </a:rPr>
              <a:t>김범수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19928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제작 계획</a:t>
            </a:r>
            <a:endParaRPr lang="ko-KR" altLang="en-US" sz="3600" spc="-3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5469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Arial Nova Light" panose="020B0304020202020204" pitchFamily="34" charset="0"/>
              </a:rPr>
              <a:t>Detail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12449" y="1264666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 smtClean="0">
                <a:solidFill>
                  <a:srgbClr val="393939"/>
                </a:solidFill>
                <a:latin typeface="+mn-ea"/>
              </a:rPr>
              <a:t>MediaPipe</a:t>
            </a:r>
            <a:endParaRPr lang="ko-KR" altLang="en-US" sz="24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=""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근거리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75104" y="2075207"/>
            <a:ext cx="3439016" cy="19344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원거리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75104" y="4358530"/>
            <a:ext cx="3436464" cy="19330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TextBox 50">
            <a:extLst>
              <a:ext uri="{FF2B5EF4-FFF2-40B4-BE49-F238E27FC236}">
                <a16:creationId xmlns="" xmlns:a16="http://schemas.microsoft.com/office/drawing/2014/main" xmlns:lc="http://schemas.openxmlformats.org/drawingml/2006/lockedCanvas" id="{416DAC80-B469-4C32-88C1-EFBBA6F56ED3}"/>
              </a:ext>
            </a:extLst>
          </p:cNvPr>
          <p:cNvSpPr txBox="1"/>
          <p:nvPr/>
        </p:nvSpPr>
        <p:spPr>
          <a:xfrm>
            <a:off x="5854533" y="4358530"/>
            <a:ext cx="5498277" cy="193899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latin typeface="+mj-ea"/>
                <a:ea typeface="+mj-ea"/>
              </a:rPr>
              <a:t>학습된 데이터 셋이 </a:t>
            </a:r>
            <a:r>
              <a:rPr lang="ko-KR" altLang="en-US" sz="1200" dirty="0" smtClean="0">
                <a:latin typeface="+mj-ea"/>
                <a:ea typeface="+mj-ea"/>
              </a:rPr>
              <a:t>있어 바로 사용이 가능하다</a:t>
            </a:r>
            <a:r>
              <a:rPr lang="en-US" altLang="ko-KR" sz="1200" dirty="0" smtClean="0">
                <a:latin typeface="+mj-ea"/>
                <a:ea typeface="+mj-ea"/>
              </a:rPr>
              <a:t>.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1200" dirty="0" smtClean="0">
              <a:latin typeface="+mj-ea"/>
              <a:ea typeface="+mj-ea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latin typeface="+mj-ea"/>
                <a:ea typeface="+mj-ea"/>
              </a:rPr>
              <a:t>영상의 해상도와 프레임 문제로 야간에는 정확한 추적이 어렵다</a:t>
            </a:r>
            <a:r>
              <a:rPr lang="en-US" altLang="ko-KR" sz="1200" dirty="0" smtClean="0">
                <a:latin typeface="+mj-ea"/>
                <a:ea typeface="+mj-ea"/>
              </a:rPr>
              <a:t>.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1200" dirty="0" smtClean="0">
              <a:latin typeface="+mj-ea"/>
              <a:ea typeface="+mj-ea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latin typeface="+mj-ea"/>
                <a:ea typeface="+mj-ea"/>
              </a:rPr>
              <a:t>영상을 시청할 때</a:t>
            </a:r>
            <a:r>
              <a:rPr lang="en-US" altLang="ko-KR" sz="1200" dirty="0" smtClean="0">
                <a:latin typeface="+mj-ea"/>
                <a:ea typeface="+mj-ea"/>
              </a:rPr>
              <a:t>, </a:t>
            </a:r>
            <a:r>
              <a:rPr lang="ko-KR" altLang="en-US" sz="1200" dirty="0" smtClean="0">
                <a:latin typeface="+mj-ea"/>
                <a:ea typeface="+mj-ea"/>
              </a:rPr>
              <a:t>항상 밝은 환경에 있지 않기 때문에 보완이 요구된다</a:t>
            </a:r>
            <a:r>
              <a:rPr lang="en-US" altLang="ko-KR" sz="1200" dirty="0" smtClean="0">
                <a:latin typeface="+mj-ea"/>
                <a:ea typeface="+mj-ea"/>
              </a:rPr>
              <a:t>.</a:t>
            </a:r>
            <a:endParaRPr lang="en-US" altLang="ko-KR" sz="1200" dirty="0">
              <a:latin typeface="+mj-ea"/>
              <a:ea typeface="+mj-ea"/>
            </a:endParaRPr>
          </a:p>
        </p:txBody>
      </p:sp>
      <p:pic>
        <p:nvPicPr>
          <p:cNvPr id="18" name="야간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646656" y="2075206"/>
            <a:ext cx="3439018" cy="19344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8644333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75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25571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 smtClean="0">
                <a:solidFill>
                  <a:schemeClr val="bg1"/>
                </a:solidFill>
              </a:rPr>
              <a:t>Develop Plan</a:t>
            </a:r>
            <a:endParaRPr lang="ko-KR" altLang="en-US" sz="3600" spc="-3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5469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Arial Nova Light" panose="020B0304020202020204" pitchFamily="34" charset="0"/>
              </a:rPr>
              <a:t>Detail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12449" y="1264666"/>
            <a:ext cx="3329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A</a:t>
            </a:r>
            <a:r>
              <a:rPr lang="en-US" altLang="ko-KR" sz="2400" dirty="0" smtClean="0"/>
              <a:t>pproximate </a:t>
            </a:r>
            <a:r>
              <a:rPr lang="en-US" altLang="ko-KR" sz="2400" dirty="0"/>
              <a:t>F</a:t>
            </a:r>
            <a:r>
              <a:rPr lang="en-US" altLang="ko-KR" sz="2400" dirty="0" smtClean="0"/>
              <a:t>unction</a:t>
            </a:r>
            <a:endParaRPr lang="ko-KR" altLang="en-US" sz="24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=""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="" xmlns:a16="http://schemas.microsoft.com/office/drawing/2014/main" id="{8314E8D7-0C84-4A65-9B23-D1A13628D52B}"/>
              </a:ext>
            </a:extLst>
          </p:cNvPr>
          <p:cNvSpPr/>
          <p:nvPr/>
        </p:nvSpPr>
        <p:spPr>
          <a:xfrm>
            <a:off x="718168" y="2326848"/>
            <a:ext cx="3332480" cy="33324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="" xmlns:a16="http://schemas.microsoft.com/office/drawing/2014/main" id="{C6EE71FE-0A3F-4A25-852B-B62F5C0A9B7E}"/>
              </a:ext>
            </a:extLst>
          </p:cNvPr>
          <p:cNvSpPr/>
          <p:nvPr/>
        </p:nvSpPr>
        <p:spPr>
          <a:xfrm>
            <a:off x="4622886" y="2326848"/>
            <a:ext cx="3332480" cy="33324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="" xmlns:a16="http://schemas.microsoft.com/office/drawing/2014/main" id="{AFB67FCB-6C0A-43A6-9430-B53E5B0CBDF9}"/>
              </a:ext>
            </a:extLst>
          </p:cNvPr>
          <p:cNvSpPr/>
          <p:nvPr/>
        </p:nvSpPr>
        <p:spPr>
          <a:xfrm>
            <a:off x="8418147" y="2326848"/>
            <a:ext cx="3332480" cy="33324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76B71A00-85F1-4713-9F2D-29E0732C8014}"/>
              </a:ext>
            </a:extLst>
          </p:cNvPr>
          <p:cNvSpPr txBox="1"/>
          <p:nvPr/>
        </p:nvSpPr>
        <p:spPr>
          <a:xfrm>
            <a:off x="1147665" y="6091602"/>
            <a:ext cx="25667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/>
              <a:t>Next page</a:t>
            </a:r>
            <a:r>
              <a:rPr lang="en-US" altLang="ko-KR" sz="2000" spc="-150" dirty="0" smtClean="0">
                <a:solidFill>
                  <a:srgbClr val="393939"/>
                </a:solidFill>
                <a:latin typeface="+mj-ea"/>
                <a:ea typeface="+mj-ea"/>
              </a:rPr>
              <a:t>/</a:t>
            </a:r>
            <a:r>
              <a:rPr lang="en-US" altLang="ko-KR" sz="2000" spc="-150" dirty="0" smtClean="0">
                <a:solidFill>
                  <a:srgbClr val="393939"/>
                </a:solidFill>
                <a:latin typeface="+mj-ea"/>
                <a:ea typeface="+mj-ea"/>
              </a:rPr>
              <a:t>Skip Video</a:t>
            </a:r>
            <a:endParaRPr lang="ko-KR" altLang="en-US" sz="20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0D94904B-FC61-4D90-BA0A-83761D16208E}"/>
              </a:ext>
            </a:extLst>
          </p:cNvPr>
          <p:cNvSpPr txBox="1"/>
          <p:nvPr/>
        </p:nvSpPr>
        <p:spPr>
          <a:xfrm>
            <a:off x="5888850" y="6091602"/>
            <a:ext cx="822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smtClean="0">
                <a:solidFill>
                  <a:srgbClr val="393939"/>
                </a:solidFill>
                <a:latin typeface="+mj-ea"/>
                <a:ea typeface="+mj-ea"/>
              </a:rPr>
              <a:t>Pause</a:t>
            </a:r>
            <a:endParaRPr lang="ko-KR" altLang="en-US" sz="20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354D8DDC-AAEE-433E-AB6D-A55B54CF21F5}"/>
              </a:ext>
            </a:extLst>
          </p:cNvPr>
          <p:cNvSpPr txBox="1"/>
          <p:nvPr/>
        </p:nvSpPr>
        <p:spPr>
          <a:xfrm>
            <a:off x="9356864" y="6091602"/>
            <a:ext cx="13163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smtClean="0">
                <a:solidFill>
                  <a:srgbClr val="393939"/>
                </a:solidFill>
                <a:latin typeface="+mj-ea"/>
                <a:ea typeface="+mj-ea"/>
              </a:rPr>
              <a:t>Volume Up</a:t>
            </a:r>
            <a:endParaRPr lang="ko-KR" altLang="en-US" sz="20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4575996" y="2517431"/>
            <a:ext cx="3379370" cy="3082643"/>
            <a:chOff x="3714750" y="1047750"/>
            <a:chExt cx="4762500" cy="4762500"/>
          </a:xfrm>
        </p:grpSpPr>
        <p:sp>
          <p:nvSpPr>
            <p:cNvPr id="22" name="오른쪽으로 구부러진 화살표 21"/>
            <p:cNvSpPr/>
            <p:nvPr/>
          </p:nvSpPr>
          <p:spPr>
            <a:xfrm flipV="1">
              <a:off x="4211615" y="2656114"/>
              <a:ext cx="722811" cy="772886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4750" y="1047750"/>
              <a:ext cx="4762500" cy="4762500"/>
            </a:xfrm>
            <a:prstGeom prst="rect">
              <a:avLst/>
            </a:prstGeom>
          </p:spPr>
        </p:pic>
        <p:sp>
          <p:nvSpPr>
            <p:cNvPr id="24" name="아래로 구부러진 화살표 23"/>
            <p:cNvSpPr/>
            <p:nvPr/>
          </p:nvSpPr>
          <p:spPr>
            <a:xfrm>
              <a:off x="5214531" y="1715588"/>
              <a:ext cx="400594" cy="452846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아래로 구부러진 화살표 24"/>
            <p:cNvSpPr/>
            <p:nvPr/>
          </p:nvSpPr>
          <p:spPr>
            <a:xfrm>
              <a:off x="5799908" y="1637210"/>
              <a:ext cx="281532" cy="452846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아래로 구부러진 화살표 25"/>
            <p:cNvSpPr/>
            <p:nvPr/>
          </p:nvSpPr>
          <p:spPr>
            <a:xfrm flipH="1">
              <a:off x="6733630" y="1854924"/>
              <a:ext cx="355148" cy="452846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7" name="아래로 구부러진 화살표 26"/>
            <p:cNvSpPr/>
            <p:nvPr/>
          </p:nvSpPr>
          <p:spPr>
            <a:xfrm flipH="1">
              <a:off x="6266223" y="1637210"/>
              <a:ext cx="326165" cy="452846"/>
            </a:xfrm>
            <a:prstGeom prst="curved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894882" y="2785686"/>
            <a:ext cx="2786875" cy="2680902"/>
            <a:chOff x="5765076" y="1526720"/>
            <a:chExt cx="4603348" cy="4603348"/>
          </a:xfrm>
        </p:grpSpPr>
        <p:pic>
          <p:nvPicPr>
            <p:cNvPr id="29" name="그림 28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65076" y="1526720"/>
              <a:ext cx="4603348" cy="4603348"/>
            </a:xfrm>
            <a:prstGeom prst="rect">
              <a:avLst/>
            </a:prstGeom>
          </p:spPr>
        </p:pic>
        <p:sp>
          <p:nvSpPr>
            <p:cNvPr id="30" name="아래로 구부러진 화살표 29"/>
            <p:cNvSpPr/>
            <p:nvPr/>
          </p:nvSpPr>
          <p:spPr>
            <a:xfrm rot="1311269" flipH="1">
              <a:off x="6974509" y="2058214"/>
              <a:ext cx="2997856" cy="736964"/>
            </a:xfrm>
            <a:prstGeom prst="curvedDownArrow">
              <a:avLst>
                <a:gd name="adj1" fmla="val 41958"/>
                <a:gd name="adj2" fmla="val 89752"/>
                <a:gd name="adj3" fmla="val 25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1" name="그림 3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314" y="2399015"/>
            <a:ext cx="3188146" cy="318814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76B71A00-85F1-4713-9F2D-29E0732C8014}"/>
              </a:ext>
            </a:extLst>
          </p:cNvPr>
          <p:cNvSpPr txBox="1"/>
          <p:nvPr/>
        </p:nvSpPr>
        <p:spPr>
          <a:xfrm>
            <a:off x="1048332" y="5639761"/>
            <a:ext cx="2675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/>
              <a:t>Swipe Left </a:t>
            </a:r>
            <a:r>
              <a:rPr lang="en-US" altLang="ko-KR" sz="2000" dirty="0"/>
              <a:t>and </a:t>
            </a:r>
            <a:r>
              <a:rPr lang="en-US" altLang="ko-KR" sz="2000" dirty="0" smtClean="0"/>
              <a:t>Right</a:t>
            </a:r>
            <a:endParaRPr lang="ko-KR" altLang="en-US" sz="20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0D94904B-FC61-4D90-BA0A-83761D16208E}"/>
              </a:ext>
            </a:extLst>
          </p:cNvPr>
          <p:cNvSpPr txBox="1"/>
          <p:nvPr/>
        </p:nvSpPr>
        <p:spPr>
          <a:xfrm>
            <a:off x="5429642" y="5639761"/>
            <a:ext cx="16514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smtClean="0">
                <a:solidFill>
                  <a:srgbClr val="393939"/>
                </a:solidFill>
                <a:latin typeface="+mj-ea"/>
                <a:ea typeface="+mj-ea"/>
              </a:rPr>
              <a:t>Touch or Click</a:t>
            </a:r>
            <a:endParaRPr lang="ko-KR" altLang="en-US" sz="20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354D8DDC-AAEE-433E-AB6D-A55B54CF21F5}"/>
              </a:ext>
            </a:extLst>
          </p:cNvPr>
          <p:cNvSpPr txBox="1"/>
          <p:nvPr/>
        </p:nvSpPr>
        <p:spPr>
          <a:xfrm>
            <a:off x="8865545" y="5639761"/>
            <a:ext cx="22990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 smtClean="0">
                <a:solidFill>
                  <a:srgbClr val="393939"/>
                </a:solidFill>
                <a:latin typeface="+mj-ea"/>
                <a:ea typeface="+mj-ea"/>
              </a:rPr>
              <a:t>Swipe Up and Down</a:t>
            </a:r>
            <a:endParaRPr lang="ko-KR" altLang="en-US" sz="20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59401485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>
            <a:extLst>
              <a:ext uri="{FF2B5EF4-FFF2-40B4-BE49-F238E27FC236}">
                <a16:creationId xmlns="" xmlns:a16="http://schemas.microsoft.com/office/drawing/2014/main" id="{253611C5-EB32-45B9-B157-2D3ED84BC205}"/>
              </a:ext>
            </a:extLst>
          </p:cNvPr>
          <p:cNvSpPr/>
          <p:nvPr/>
        </p:nvSpPr>
        <p:spPr>
          <a:xfrm>
            <a:off x="6694513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7232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solidFill>
                  <a:srgbClr val="393939"/>
                </a:solidFill>
                <a:latin typeface="+mn-ea"/>
              </a:rPr>
              <a:t>출처</a:t>
            </a:r>
            <a:endParaRPr lang="ko-KR" altLang="en-US" sz="2400" spc="-3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50">
            <a:extLst>
              <a:ext uri="{FF2B5EF4-FFF2-40B4-BE49-F238E27FC236}">
                <a16:creationId xmlns="" xmlns:a16="http://schemas.microsoft.com/office/drawing/2014/main" xmlns:lc="http://schemas.openxmlformats.org/drawingml/2006/lockedCanvas" id="{416DAC80-B469-4C32-88C1-EFBBA6F56ED3}"/>
              </a:ext>
            </a:extLst>
          </p:cNvPr>
          <p:cNvSpPr txBox="1"/>
          <p:nvPr/>
        </p:nvSpPr>
        <p:spPr>
          <a:xfrm>
            <a:off x="351411" y="1914037"/>
            <a:ext cx="10704516" cy="193899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>
                <a:latin typeface="+mj-ea"/>
                <a:ea typeface="+mj-ea"/>
              </a:rPr>
              <a:t>어플리케이션 실사용자 통계 </a:t>
            </a:r>
            <a:r>
              <a:rPr lang="en-US" altLang="ko-KR" sz="1200" dirty="0" smtClean="0">
                <a:latin typeface="+mj-ea"/>
                <a:ea typeface="+mj-ea"/>
              </a:rPr>
              <a:t>– DATA.AI </a:t>
            </a:r>
            <a:r>
              <a:rPr lang="en-US" altLang="ko-KR" sz="1200" dirty="0">
                <a:latin typeface="+mj-ea"/>
                <a:ea typeface="+mj-ea"/>
                <a:hlinkClick r:id="rId2"/>
              </a:rPr>
              <a:t>https://www.data.ai</a:t>
            </a:r>
            <a:r>
              <a:rPr lang="en-US" altLang="ko-KR" sz="1200" dirty="0" smtClean="0">
                <a:latin typeface="+mj-ea"/>
                <a:ea typeface="+mj-ea"/>
                <a:hlinkClick r:id="rId2"/>
              </a:rPr>
              <a:t>/</a:t>
            </a:r>
            <a:r>
              <a:rPr lang="en-US" altLang="ko-KR" sz="1200" dirty="0" smtClean="0">
                <a:latin typeface="+mj-ea"/>
                <a:ea typeface="+mj-ea"/>
              </a:rPr>
              <a:t> , </a:t>
            </a:r>
            <a:r>
              <a:rPr lang="ko-KR" altLang="en-US" sz="1200" dirty="0" err="1" smtClean="0">
                <a:latin typeface="+mj-ea"/>
                <a:ea typeface="+mj-ea"/>
              </a:rPr>
              <a:t>구글</a:t>
            </a:r>
            <a:r>
              <a:rPr lang="ko-KR" altLang="en-US" sz="1200" dirty="0">
                <a:latin typeface="+mj-ea"/>
                <a:ea typeface="+mj-ea"/>
              </a:rPr>
              <a:t> </a:t>
            </a:r>
            <a:r>
              <a:rPr lang="ko-KR" altLang="en-US" sz="1200" dirty="0" smtClean="0">
                <a:latin typeface="+mj-ea"/>
                <a:ea typeface="+mj-ea"/>
              </a:rPr>
              <a:t>스토어</a:t>
            </a:r>
            <a:r>
              <a:rPr lang="en-US" altLang="ko-KR" sz="1200" dirty="0">
                <a:latin typeface="+mj-ea"/>
                <a:ea typeface="+mj-ea"/>
              </a:rPr>
              <a:t> </a:t>
            </a:r>
            <a:r>
              <a:rPr lang="en-US" altLang="ko-KR" sz="1200" dirty="0">
                <a:latin typeface="+mj-ea"/>
                <a:ea typeface="+mj-ea"/>
                <a:hlinkClick r:id="rId3"/>
              </a:rPr>
              <a:t>https://play.google.com/store/</a:t>
            </a:r>
            <a:endParaRPr lang="en-US" altLang="ko-KR" sz="1200" dirty="0" smtClean="0">
              <a:latin typeface="+mj-ea"/>
              <a:ea typeface="+mj-ea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200" dirty="0" smtClean="0">
                <a:latin typeface="+mj-ea"/>
                <a:ea typeface="+mj-ea"/>
              </a:rPr>
              <a:t>2021</a:t>
            </a:r>
            <a:r>
              <a:rPr lang="ko-KR" altLang="en-US" sz="1200" dirty="0">
                <a:latin typeface="+mj-ea"/>
                <a:ea typeface="+mj-ea"/>
              </a:rPr>
              <a:t>년 </a:t>
            </a:r>
            <a:r>
              <a:rPr lang="ko-KR" altLang="en-US" sz="1200" dirty="0" smtClean="0">
                <a:latin typeface="+mj-ea"/>
                <a:ea typeface="+mj-ea"/>
              </a:rPr>
              <a:t>방송매체이용행태조사 </a:t>
            </a:r>
            <a:r>
              <a:rPr lang="en-US" altLang="ko-KR" sz="1200" dirty="0" smtClean="0">
                <a:latin typeface="+mj-ea"/>
                <a:ea typeface="+mj-ea"/>
              </a:rPr>
              <a:t>, </a:t>
            </a:r>
            <a:r>
              <a:rPr lang="ko-KR" altLang="en-US" sz="1200" dirty="0" smtClean="0">
                <a:latin typeface="+mj-ea"/>
                <a:ea typeface="+mj-ea"/>
              </a:rPr>
              <a:t>방송통신위원회 </a:t>
            </a:r>
            <a:r>
              <a:rPr lang="en-US" altLang="ko-KR" sz="1200" dirty="0" smtClean="0">
                <a:latin typeface="+mj-ea"/>
                <a:ea typeface="+mj-ea"/>
              </a:rPr>
              <a:t>- </a:t>
            </a:r>
            <a:r>
              <a:rPr lang="en-US" altLang="ko-KR" sz="1200" dirty="0" smtClean="0">
                <a:latin typeface="+mj-ea"/>
                <a:hlinkClick r:id="rId4"/>
              </a:rPr>
              <a:t>https</a:t>
            </a:r>
            <a:r>
              <a:rPr lang="en-US" altLang="ko-KR" sz="1200" dirty="0">
                <a:latin typeface="+mj-ea"/>
                <a:hlinkClick r:id="rId4"/>
              </a:rPr>
              <a:t>://portal.kocca.kr</a:t>
            </a:r>
            <a:r>
              <a:rPr lang="en-US" altLang="ko-KR" sz="1200" dirty="0">
                <a:latin typeface="+mj-ea"/>
              </a:rPr>
              <a:t> </a:t>
            </a:r>
            <a:endParaRPr lang="en-US" altLang="ko-KR" sz="1200" dirty="0" smtClean="0">
              <a:latin typeface="+mj-ea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200" dirty="0" err="1" smtClean="0">
                <a:latin typeface="+mj-ea"/>
              </a:rPr>
              <a:t>MediaPipe</a:t>
            </a:r>
            <a:r>
              <a:rPr lang="en-US" altLang="ko-KR" sz="1200" dirty="0">
                <a:latin typeface="+mj-ea"/>
              </a:rPr>
              <a:t> </a:t>
            </a:r>
            <a:r>
              <a:rPr lang="en-US" altLang="ko-KR" sz="1200" dirty="0" smtClean="0">
                <a:latin typeface="+mj-ea"/>
              </a:rPr>
              <a:t>, </a:t>
            </a:r>
            <a:r>
              <a:rPr lang="ko-KR" altLang="en-US" sz="1200" dirty="0" err="1" smtClean="0">
                <a:latin typeface="+mj-ea"/>
              </a:rPr>
              <a:t>구글</a:t>
            </a:r>
            <a:r>
              <a:rPr lang="ko-KR" altLang="en-US" sz="1200" dirty="0" smtClean="0">
                <a:latin typeface="+mj-ea"/>
              </a:rPr>
              <a:t> </a:t>
            </a:r>
            <a:r>
              <a:rPr lang="en-US" altLang="ko-KR" sz="1200" dirty="0" err="1" smtClean="0">
                <a:latin typeface="+mj-ea"/>
              </a:rPr>
              <a:t>github</a:t>
            </a:r>
            <a:r>
              <a:rPr lang="en-US" altLang="ko-KR" sz="1200" dirty="0" smtClean="0">
                <a:latin typeface="+mj-ea"/>
              </a:rPr>
              <a:t> - </a:t>
            </a:r>
            <a:r>
              <a:rPr lang="en-US" altLang="ko-KR" sz="1200" dirty="0">
                <a:latin typeface="+mj-ea"/>
                <a:hlinkClick r:id="rId3"/>
              </a:rPr>
              <a:t>https://google.github.io/mediapipe/</a:t>
            </a:r>
            <a:endParaRPr lang="en-US" altLang="ko-KR" sz="1200" dirty="0" smtClean="0">
              <a:latin typeface="+mj-ea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200" dirty="0" smtClean="0">
                <a:latin typeface="+mj-ea"/>
              </a:rPr>
              <a:t>PPT </a:t>
            </a:r>
            <a:r>
              <a:rPr lang="ko-KR" altLang="en-US" sz="1200" dirty="0" smtClean="0">
                <a:latin typeface="+mj-ea"/>
              </a:rPr>
              <a:t>템플릿</a:t>
            </a:r>
            <a:r>
              <a:rPr lang="en-US" altLang="ko-KR" sz="1200" dirty="0" smtClean="0">
                <a:latin typeface="+mj-ea"/>
              </a:rPr>
              <a:t>, </a:t>
            </a:r>
            <a:r>
              <a:rPr lang="ko-KR" altLang="en-US" sz="1200" dirty="0" err="1" smtClean="0">
                <a:latin typeface="+mj-ea"/>
              </a:rPr>
              <a:t>새별</a:t>
            </a:r>
            <a:r>
              <a:rPr lang="ko-KR" altLang="en-US" sz="1200" dirty="0" smtClean="0">
                <a:latin typeface="+mj-ea"/>
              </a:rPr>
              <a:t> </a:t>
            </a:r>
            <a:r>
              <a:rPr lang="ko-KR" altLang="en-US" sz="1200" dirty="0" err="1" smtClean="0">
                <a:latin typeface="+mj-ea"/>
              </a:rPr>
              <a:t>블로그</a:t>
            </a:r>
            <a:r>
              <a:rPr lang="ko-KR" altLang="en-US" sz="1200" dirty="0" smtClean="0">
                <a:latin typeface="+mj-ea"/>
              </a:rPr>
              <a:t> </a:t>
            </a:r>
            <a:r>
              <a:rPr lang="en-US" altLang="ko-KR" sz="1200" dirty="0" smtClean="0">
                <a:latin typeface="+mj-ea"/>
              </a:rPr>
              <a:t>- </a:t>
            </a:r>
            <a:r>
              <a:rPr lang="en-US" altLang="ko-KR" sz="1200" dirty="0" smtClean="0">
                <a:latin typeface="+mj-ea"/>
                <a:hlinkClick r:id="rId5"/>
              </a:rPr>
              <a:t>https</a:t>
            </a:r>
            <a:r>
              <a:rPr lang="en-US" altLang="ko-KR" sz="1200" dirty="0">
                <a:latin typeface="+mj-ea"/>
                <a:hlinkClick r:id="rId5"/>
              </a:rPr>
              <a:t>://blog.naver.com/seiru523</a:t>
            </a:r>
            <a:endParaRPr lang="en-US" altLang="ko-KR" sz="1200" dirty="0" smtClean="0">
              <a:latin typeface="+mj-ea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altLang="ko-KR" sz="12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1762608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7C8537BB-D98F-4D52-8570-BDD16D01B008}"/>
              </a:ext>
            </a:extLst>
          </p:cNvPr>
          <p:cNvSpPr txBox="1"/>
          <p:nvPr/>
        </p:nvSpPr>
        <p:spPr>
          <a:xfrm>
            <a:off x="7461334" y="4230446"/>
            <a:ext cx="3890809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b="1" dirty="0">
                <a:solidFill>
                  <a:schemeClr val="bg1"/>
                </a:solidFill>
                <a:latin typeface="+mj-ea"/>
                <a:ea typeface="+mj-ea"/>
              </a:rPr>
              <a:t>Q&amp;A</a:t>
            </a:r>
            <a:endParaRPr lang="ko-KR" altLang="en-US" sz="13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73752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35280" y="2600960"/>
            <a:ext cx="1031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  <a:endParaRPr lang="en-US" altLang="ko-KR" sz="3600" spc="-3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19016" y="4021594"/>
            <a:ext cx="3741267" cy="707886"/>
            <a:chOff x="294640" y="3596640"/>
            <a:chExt cx="3741267" cy="707886"/>
          </a:xfrm>
        </p:grpSpPr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3"/>
              <a:ext cx="30925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150" dirty="0" smtClean="0">
                  <a:solidFill>
                    <a:srgbClr val="393939"/>
                  </a:solidFill>
                </a:rPr>
                <a:t>Hand motion </a:t>
              </a:r>
              <a:r>
                <a:rPr lang="ko-KR" altLang="en-US" sz="2800" spc="-150" dirty="0" smtClean="0">
                  <a:solidFill>
                    <a:srgbClr val="393939"/>
                  </a:solidFill>
                </a:rPr>
                <a:t>이란</a:t>
              </a:r>
              <a:r>
                <a:rPr lang="en-US" altLang="ko-KR" sz="2800" spc="-150" dirty="0" smtClean="0">
                  <a:solidFill>
                    <a:srgbClr val="393939"/>
                  </a:solidFill>
                </a:rPr>
                <a:t>?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=""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19016" y="5322074"/>
            <a:ext cx="2293756" cy="707886"/>
            <a:chOff x="294640" y="3596640"/>
            <a:chExt cx="2293756" cy="707886"/>
          </a:xfrm>
        </p:grpSpPr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=""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4" y="3688973"/>
              <a:ext cx="16450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 smtClean="0">
                  <a:solidFill>
                    <a:srgbClr val="393939"/>
                  </a:solidFill>
                </a:rPr>
                <a:t>개발 계획</a:t>
              </a:r>
              <a:endParaRPr lang="ko-KR" altLang="en-US" sz="2800" spc="-150" dirty="0">
                <a:solidFill>
                  <a:srgbClr val="393939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D815D7E5-60ED-43DF-A965-981DE5CCE4E8}"/>
              </a:ext>
            </a:extLst>
          </p:cNvPr>
          <p:cNvSpPr txBox="1"/>
          <p:nvPr/>
        </p:nvSpPr>
        <p:spPr>
          <a:xfrm>
            <a:off x="4506976" y="4237037"/>
            <a:ext cx="8242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Arial Nova Light" panose="020B0304020202020204" pitchFamily="34" charset="0"/>
              </a:rPr>
              <a:t>Introduce</a:t>
            </a:r>
            <a:endParaRPr lang="ko-KR" altLang="en-US" sz="1200" dirty="0">
              <a:latin typeface="Arial Nova Light" panose="020B03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80878532-1B29-4755-8161-781DC10241C0}"/>
              </a:ext>
            </a:extLst>
          </p:cNvPr>
          <p:cNvSpPr txBox="1"/>
          <p:nvPr/>
        </p:nvSpPr>
        <p:spPr>
          <a:xfrm>
            <a:off x="4506976" y="5537517"/>
            <a:ext cx="6474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Arial Nova Light" panose="020B0304020202020204" pitchFamily="34" charset="0"/>
              </a:rPr>
              <a:t>Detail</a:t>
            </a:r>
            <a:endParaRPr lang="ko-KR" altLang="en-US" sz="1200" dirty="0"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1"/>
            <a:ext cx="6858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39982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Hand motion </a:t>
            </a:r>
            <a:r>
              <a:rPr lang="ko-KR" altLang="en-US" sz="3600" spc="-150" dirty="0">
                <a:solidFill>
                  <a:schemeClr val="bg1"/>
                </a:solidFill>
              </a:rPr>
              <a:t>이란</a:t>
            </a:r>
            <a:r>
              <a:rPr lang="en-US" altLang="ko-KR" sz="3600" spc="-150" dirty="0">
                <a:solidFill>
                  <a:schemeClr val="bg1"/>
                </a:solidFill>
              </a:rPr>
              <a:t>?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=""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=""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29153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9982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Hand motion </a:t>
            </a:r>
            <a:r>
              <a:rPr lang="ko-KR" altLang="en-US" sz="3600" spc="-150" dirty="0">
                <a:solidFill>
                  <a:schemeClr val="bg1"/>
                </a:solidFill>
              </a:rPr>
              <a:t>이란</a:t>
            </a:r>
            <a:r>
              <a:rPr lang="en-US" altLang="ko-KR" sz="3600" spc="-150" dirty="0">
                <a:solidFill>
                  <a:schemeClr val="bg1"/>
                </a:solidFill>
              </a:rPr>
              <a:t>?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</a:t>
            </a:r>
            <a:r>
              <a:rPr lang="en-US" altLang="ko-KR" sz="1400" dirty="0" smtClean="0">
                <a:solidFill>
                  <a:schemeClr val="bg1"/>
                </a:solidFill>
              </a:rPr>
              <a:t>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39536" y="1264666"/>
            <a:ext cx="45448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err="1" smtClean="0">
                <a:solidFill>
                  <a:srgbClr val="393939"/>
                </a:solidFill>
                <a:latin typeface="+mn-ea"/>
              </a:rPr>
              <a:t>제스쳐</a:t>
            </a:r>
            <a:r>
              <a:rPr lang="ko-KR" altLang="en-US" sz="2400" spc="-300" dirty="0" smtClean="0">
                <a:solidFill>
                  <a:srgbClr val="393939"/>
                </a:solidFill>
                <a:latin typeface="+mn-ea"/>
              </a:rPr>
              <a:t> 인식을 통한 원거리 기기 조작</a:t>
            </a:r>
            <a:endParaRPr lang="ko-KR" altLang="en-US" sz="2400" spc="-3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=""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7713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Arial Nova Light" panose="020B0304020202020204" pitchFamily="34" charset="0"/>
              </a:rPr>
              <a:t>Introduce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  <p:pic>
        <p:nvPicPr>
          <p:cNvPr id="8" name="나의 비디오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0731" y="2901691"/>
            <a:ext cx="3736767" cy="210193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3633" y="1815581"/>
            <a:ext cx="5745418" cy="427415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39958" y="5351069"/>
            <a:ext cx="1425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(Gesture)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50124" y="5351069"/>
            <a:ext cx="2646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Webcam or Camera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329315" y="6089733"/>
            <a:ext cx="1425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Mobile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29316" y="3767991"/>
            <a:ext cx="1425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PC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845871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9982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Hand motion </a:t>
            </a:r>
            <a:r>
              <a:rPr lang="ko-KR" altLang="en-US" sz="3600" spc="-150" dirty="0">
                <a:solidFill>
                  <a:schemeClr val="bg1"/>
                </a:solidFill>
              </a:rPr>
              <a:t>이란</a:t>
            </a:r>
            <a:r>
              <a:rPr lang="en-US" altLang="ko-KR" sz="3600" spc="-150" dirty="0">
                <a:solidFill>
                  <a:schemeClr val="bg1"/>
                </a:solidFill>
              </a:rPr>
              <a:t>?</a:t>
            </a:r>
            <a:endParaRPr lang="ko-KR" altLang="en-US" sz="3600" spc="-15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</a:t>
            </a:r>
            <a:r>
              <a:rPr lang="en-US" altLang="ko-KR" sz="1400" dirty="0" smtClean="0">
                <a:solidFill>
                  <a:schemeClr val="bg1"/>
                </a:solidFill>
              </a:rPr>
              <a:t>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39536" y="1264666"/>
            <a:ext cx="5115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 smtClean="0">
                <a:solidFill>
                  <a:srgbClr val="393939"/>
                </a:solidFill>
                <a:latin typeface="+mn-ea"/>
              </a:rPr>
              <a:t>OTT (</a:t>
            </a:r>
            <a:r>
              <a:rPr lang="ko-KR" altLang="en-US" sz="2400" spc="-300" dirty="0" smtClean="0">
                <a:solidFill>
                  <a:srgbClr val="393939"/>
                </a:solidFill>
                <a:latin typeface="+mn-ea"/>
              </a:rPr>
              <a:t>온라인동영상서비스</a:t>
            </a:r>
            <a:r>
              <a:rPr lang="en-US" altLang="ko-KR" sz="2400" spc="-300" dirty="0" smtClean="0">
                <a:solidFill>
                  <a:srgbClr val="393939"/>
                </a:solidFill>
                <a:latin typeface="+mn-ea"/>
              </a:rPr>
              <a:t>)</a:t>
            </a:r>
            <a:r>
              <a:rPr lang="ko-KR" altLang="en-US" sz="2400" spc="-300" dirty="0" smtClean="0">
                <a:solidFill>
                  <a:srgbClr val="393939"/>
                </a:solidFill>
                <a:latin typeface="+mn-ea"/>
              </a:rPr>
              <a:t>  이용률의 상승</a:t>
            </a:r>
            <a:endParaRPr lang="ko-KR" altLang="en-US" sz="2400" spc="-3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=""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36" y="1914037"/>
            <a:ext cx="11361632" cy="428646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7713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Arial Nova Light" panose="020B0304020202020204" pitchFamily="34" charset="0"/>
              </a:rPr>
              <a:t>Introduce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85020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9982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Hand motion </a:t>
            </a:r>
            <a:r>
              <a:rPr lang="ko-KR" altLang="en-US" sz="3600" spc="-150" dirty="0">
                <a:solidFill>
                  <a:schemeClr val="bg1"/>
                </a:solidFill>
              </a:rPr>
              <a:t>이란</a:t>
            </a:r>
            <a:r>
              <a:rPr lang="en-US" altLang="ko-KR" sz="3600" spc="-150" dirty="0" smtClean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</a:t>
            </a:r>
            <a:r>
              <a:rPr lang="en-US" altLang="ko-KR" sz="1400" dirty="0" smtClean="0">
                <a:solidFill>
                  <a:schemeClr val="bg1"/>
                </a:solidFill>
              </a:rPr>
              <a:t>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39536" y="1264666"/>
            <a:ext cx="5115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 smtClean="0">
                <a:solidFill>
                  <a:srgbClr val="393939"/>
                </a:solidFill>
                <a:latin typeface="+mn-ea"/>
              </a:rPr>
              <a:t>OTT (</a:t>
            </a:r>
            <a:r>
              <a:rPr lang="ko-KR" altLang="en-US" sz="2400" spc="-300" dirty="0" smtClean="0">
                <a:solidFill>
                  <a:srgbClr val="393939"/>
                </a:solidFill>
                <a:latin typeface="+mn-ea"/>
              </a:rPr>
              <a:t>온라인동영상서비스</a:t>
            </a:r>
            <a:r>
              <a:rPr lang="en-US" altLang="ko-KR" sz="2400" spc="-300" dirty="0" smtClean="0">
                <a:solidFill>
                  <a:srgbClr val="393939"/>
                </a:solidFill>
                <a:latin typeface="+mn-ea"/>
              </a:rPr>
              <a:t>)</a:t>
            </a:r>
            <a:r>
              <a:rPr lang="ko-KR" altLang="en-US" sz="2400" spc="-300" dirty="0" smtClean="0">
                <a:solidFill>
                  <a:srgbClr val="393939"/>
                </a:solidFill>
                <a:latin typeface="+mn-ea"/>
              </a:rPr>
              <a:t>  이용률의 상승</a:t>
            </a:r>
            <a:endParaRPr lang="ko-KR" altLang="en-US" sz="2400" spc="-3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=""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0080" y="2323276"/>
            <a:ext cx="11554844" cy="38598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7713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Arial Nova Light" panose="020B0304020202020204" pitchFamily="34" charset="0"/>
              </a:rPr>
              <a:t>Introduce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72616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모서리가 둥근 직사각형 38"/>
          <p:cNvSpPr/>
          <p:nvPr/>
        </p:nvSpPr>
        <p:spPr>
          <a:xfrm>
            <a:off x="7880756" y="1802777"/>
            <a:ext cx="2674032" cy="4456754"/>
          </a:xfrm>
          <a:prstGeom prst="roundRect">
            <a:avLst>
              <a:gd name="adj" fmla="val 5953"/>
            </a:avLst>
          </a:prstGeom>
          <a:solidFill>
            <a:schemeClr val="accent1">
              <a:lumMod val="20000"/>
              <a:lumOff val="80000"/>
            </a:schemeClr>
          </a:solidFill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927491" y="1769260"/>
            <a:ext cx="5113034" cy="4456755"/>
          </a:xfrm>
          <a:prstGeom prst="roundRect">
            <a:avLst>
              <a:gd name="adj" fmla="val 4526"/>
            </a:avLst>
          </a:prstGeom>
          <a:solidFill>
            <a:schemeClr val="accent1">
              <a:lumMod val="20000"/>
              <a:lumOff val="80000"/>
            </a:schemeClr>
          </a:solidFill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</a:t>
            </a:r>
            <a:r>
              <a:rPr lang="en-US" altLang="ko-KR" sz="1400" dirty="0" smtClean="0">
                <a:solidFill>
                  <a:schemeClr val="bg1"/>
                </a:solidFill>
              </a:rPr>
              <a:t>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39536" y="1264666"/>
            <a:ext cx="59554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 smtClean="0">
                <a:solidFill>
                  <a:srgbClr val="393939"/>
                </a:solidFill>
                <a:latin typeface="+mn-ea"/>
              </a:rPr>
              <a:t>화상 강의의 보편화로 인한 </a:t>
            </a:r>
            <a:r>
              <a:rPr lang="ko-KR" altLang="en-US" sz="2400" spc="-300" dirty="0" err="1" smtClean="0">
                <a:solidFill>
                  <a:srgbClr val="393939"/>
                </a:solidFill>
                <a:latin typeface="+mn-ea"/>
              </a:rPr>
              <a:t>웹캠</a:t>
            </a:r>
            <a:r>
              <a:rPr lang="en-US" altLang="ko-KR" sz="2400" spc="-300" dirty="0" smtClean="0">
                <a:solidFill>
                  <a:srgbClr val="393939"/>
                </a:solidFill>
                <a:latin typeface="+mn-ea"/>
              </a:rPr>
              <a:t>(Web Cam) </a:t>
            </a:r>
            <a:r>
              <a:rPr lang="ko-KR" altLang="en-US" sz="2400" spc="-300" dirty="0" smtClean="0">
                <a:solidFill>
                  <a:srgbClr val="393939"/>
                </a:solidFill>
                <a:latin typeface="+mn-ea"/>
              </a:rPr>
              <a:t>소지</a:t>
            </a:r>
            <a:endParaRPr lang="ko-KR" altLang="en-US" sz="2400" spc="-3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=""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1288868" y="2090077"/>
            <a:ext cx="4410789" cy="3947689"/>
            <a:chOff x="1288868" y="2090077"/>
            <a:chExt cx="4410789" cy="3947689"/>
          </a:xfrm>
        </p:grpSpPr>
        <p:grpSp>
          <p:nvGrpSpPr>
            <p:cNvPr id="21" name="그룹 20"/>
            <p:cNvGrpSpPr/>
            <p:nvPr/>
          </p:nvGrpSpPr>
          <p:grpSpPr>
            <a:xfrm>
              <a:off x="1288868" y="2090077"/>
              <a:ext cx="4410789" cy="3648893"/>
              <a:chOff x="1288868" y="2090077"/>
              <a:chExt cx="4410789" cy="3648893"/>
            </a:xfrm>
          </p:grpSpPr>
          <p:pic>
            <p:nvPicPr>
              <p:cNvPr id="7" name="그림 6"/>
              <p:cNvPicPr>
                <a:picLocks noChangeAspect="1"/>
              </p:cNvPicPr>
              <p:nvPr/>
            </p:nvPicPr>
            <p:blipFill rotWithShape="1">
              <a:blip r:embed="rId3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88868" y="2090078"/>
                <a:ext cx="2177143" cy="3648892"/>
              </a:xfrm>
              <a:prstGeom prst="rect">
                <a:avLst/>
              </a:prstGeom>
            </p:spPr>
          </p:pic>
          <p:pic>
            <p:nvPicPr>
              <p:cNvPr id="19" name="그림 18"/>
              <p:cNvPicPr>
                <a:picLocks noChangeAspect="1"/>
              </p:cNvPicPr>
              <p:nvPr/>
            </p:nvPicPr>
            <p:blipFill rotWithShape="1"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3553249" y="2090077"/>
                <a:ext cx="2146408" cy="3648893"/>
              </a:xfrm>
              <a:prstGeom prst="rect">
                <a:avLst/>
              </a:prstGeom>
            </p:spPr>
          </p:pic>
        </p:grpSp>
        <p:sp>
          <p:nvSpPr>
            <p:cNvPr id="22" name="TextBox 21"/>
            <p:cNvSpPr txBox="1"/>
            <p:nvPr/>
          </p:nvSpPr>
          <p:spPr>
            <a:xfrm>
              <a:off x="1288868" y="5776156"/>
              <a:ext cx="316121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/>
                <a:t>어플리케이션 실사용자 통계</a:t>
              </a:r>
              <a:endParaRPr lang="en-US" altLang="ko-KR" sz="1100" dirty="0" smtClean="0"/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8133805" y="2090076"/>
            <a:ext cx="2420983" cy="3947689"/>
            <a:chOff x="8464731" y="2090077"/>
            <a:chExt cx="2420983" cy="3947689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6859"/>
            <a:stretch/>
          </p:blipFill>
          <p:spPr>
            <a:xfrm>
              <a:off x="8586803" y="2090077"/>
              <a:ext cx="2116183" cy="3671332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8464731" y="5776156"/>
              <a:ext cx="242098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 smtClean="0"/>
                <a:t>구글</a:t>
              </a:r>
              <a:r>
                <a:rPr lang="ko-KR" altLang="en-US" sz="1100" dirty="0" smtClean="0"/>
                <a:t> 플레이스토어 비즈니스 차트</a:t>
              </a:r>
              <a:endParaRPr lang="en-US" altLang="ko-KR" sz="1100" dirty="0" smtClean="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9982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</a:rPr>
              <a:t>Hand motion </a:t>
            </a:r>
            <a:r>
              <a:rPr lang="ko-KR" altLang="en-US" sz="3600" spc="-150" dirty="0">
                <a:solidFill>
                  <a:schemeClr val="bg1"/>
                </a:solidFill>
              </a:rPr>
              <a:t>이란</a:t>
            </a:r>
            <a:r>
              <a:rPr lang="en-US" altLang="ko-KR" sz="3600" spc="-150" dirty="0" smtClean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7713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Arial Nova Light" panose="020B0304020202020204" pitchFamily="34" charset="0"/>
              </a:rPr>
              <a:t>Introduce</a:t>
            </a:r>
            <a:endParaRPr lang="ko-KR" altLang="en-US" sz="1100" dirty="0">
              <a:solidFill>
                <a:schemeClr val="bg1"/>
              </a:solidFill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61579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6096000" y="-2"/>
            <a:ext cx="6096000" cy="6858000"/>
          </a:xfrm>
          <a:prstGeom prst="rect">
            <a:avLst/>
          </a:prstGeom>
          <a:solidFill>
            <a:srgbClr val="59B8C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178" y="670955"/>
            <a:ext cx="6617236" cy="551608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19928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 smtClean="0">
                <a:solidFill>
                  <a:schemeClr val="bg1"/>
                </a:solidFill>
              </a:rPr>
              <a:t>제작 계획</a:t>
            </a:r>
            <a:endParaRPr lang="ko-KR" altLang="en-US" sz="3600" spc="-3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=""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=""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21132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19928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제작 계획</a:t>
            </a:r>
            <a:endParaRPr lang="ko-KR" altLang="en-US" sz="3600" spc="-3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DD25DEC-4F15-4754-B254-3D7F6BCAC00C}"/>
              </a:ext>
            </a:extLst>
          </p:cNvPr>
          <p:cNvSpPr txBox="1"/>
          <p:nvPr/>
        </p:nvSpPr>
        <p:spPr>
          <a:xfrm>
            <a:off x="875104" y="676096"/>
            <a:ext cx="5469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bg1"/>
                </a:solidFill>
                <a:latin typeface="Arial Nova Light" panose="020B0304020202020204" pitchFamily="34" charset="0"/>
              </a:rPr>
              <a:t>Detail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D6296126-4E3C-49DA-BBCD-DD892FC6232B}"/>
              </a:ext>
            </a:extLst>
          </p:cNvPr>
          <p:cNvSpPr txBox="1"/>
          <p:nvPr/>
        </p:nvSpPr>
        <p:spPr>
          <a:xfrm>
            <a:off x="312449" y="1264634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 smtClean="0">
                <a:solidFill>
                  <a:srgbClr val="393939"/>
                </a:solidFill>
                <a:latin typeface="+mn-ea"/>
              </a:rPr>
              <a:t>MediaPipe</a:t>
            </a:r>
            <a:endParaRPr lang="ko-KR" altLang="en-US" sz="24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="" xmlns:a16="http://schemas.microsoft.com/office/drawing/2014/main" id="{CF6E5F64-C530-4917-A4C3-74BC96F3D0EB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984" y="1913973"/>
            <a:ext cx="5663857" cy="4532546"/>
          </a:xfrm>
          <a:prstGeom prst="rect">
            <a:avLst/>
          </a:prstGeom>
        </p:spPr>
      </p:pic>
      <p:sp>
        <p:nvSpPr>
          <p:cNvPr id="10" name="TextBox 50">
            <a:extLst>
              <a:ext uri="{FF2B5EF4-FFF2-40B4-BE49-F238E27FC236}">
                <a16:creationId xmlns="" xmlns:a16="http://schemas.microsoft.com/office/drawing/2014/main" xmlns:lc="http://schemas.openxmlformats.org/drawingml/2006/lockedCanvas" id="{416DAC80-B469-4C32-88C1-EFBBA6F56ED3}"/>
              </a:ext>
            </a:extLst>
          </p:cNvPr>
          <p:cNvSpPr txBox="1"/>
          <p:nvPr/>
        </p:nvSpPr>
        <p:spPr>
          <a:xfrm>
            <a:off x="6773727" y="2505541"/>
            <a:ext cx="49234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200" dirty="0" smtClean="0">
                <a:latin typeface="+mj-ea"/>
                <a:ea typeface="+mj-ea"/>
              </a:rPr>
              <a:t>Google</a:t>
            </a:r>
            <a:r>
              <a:rPr lang="ko-KR" altLang="en-US" sz="1200" dirty="0" smtClean="0">
                <a:latin typeface="+mj-ea"/>
                <a:ea typeface="+mj-ea"/>
              </a:rPr>
              <a:t>에서 제공하는 </a:t>
            </a:r>
            <a:r>
              <a:rPr lang="en-US" altLang="ko-KR" sz="1200" dirty="0" smtClean="0">
                <a:latin typeface="+mj-ea"/>
                <a:ea typeface="+mj-ea"/>
              </a:rPr>
              <a:t>AI </a:t>
            </a:r>
            <a:r>
              <a:rPr lang="ko-KR" altLang="en-US" sz="1200" dirty="0" smtClean="0">
                <a:latin typeface="+mj-ea"/>
                <a:ea typeface="+mj-ea"/>
              </a:rPr>
              <a:t>프레임워크</a:t>
            </a:r>
            <a:endParaRPr lang="en-US" altLang="ko-KR" sz="1200" dirty="0">
              <a:latin typeface="+mj-ea"/>
              <a:ea typeface="+mj-ea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latin typeface="+mj-ea"/>
                <a:ea typeface="+mj-ea"/>
              </a:rPr>
              <a:t>얼굴인식</a:t>
            </a:r>
            <a:r>
              <a:rPr lang="en-US" altLang="ko-KR" sz="1200" dirty="0" smtClean="0">
                <a:latin typeface="+mj-ea"/>
                <a:ea typeface="+mj-ea"/>
              </a:rPr>
              <a:t>, </a:t>
            </a:r>
            <a:r>
              <a:rPr lang="ko-KR" altLang="en-US" sz="1200" dirty="0" smtClean="0">
                <a:latin typeface="+mj-ea"/>
                <a:ea typeface="+mj-ea"/>
              </a:rPr>
              <a:t>포즈</a:t>
            </a:r>
            <a:r>
              <a:rPr lang="en-US" altLang="ko-KR" sz="1200" dirty="0" smtClean="0">
                <a:latin typeface="+mj-ea"/>
                <a:ea typeface="+mj-ea"/>
              </a:rPr>
              <a:t>, </a:t>
            </a:r>
            <a:r>
              <a:rPr lang="ko-KR" altLang="en-US" sz="1200" dirty="0" smtClean="0">
                <a:latin typeface="+mj-ea"/>
                <a:ea typeface="+mj-ea"/>
              </a:rPr>
              <a:t>물체 감지 등 이미지 처리가 가능</a:t>
            </a:r>
            <a:endParaRPr lang="en-US" altLang="ko-KR" sz="1200" dirty="0" smtClean="0">
              <a:latin typeface="+mj-ea"/>
              <a:ea typeface="+mj-ea"/>
            </a:endParaRP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200" dirty="0" smtClean="0">
                <a:latin typeface="+mj-ea"/>
                <a:ea typeface="+mj-ea"/>
              </a:rPr>
              <a:t>인텔의 </a:t>
            </a:r>
            <a:r>
              <a:rPr lang="en-US" altLang="ko-KR" sz="1200" dirty="0" err="1" smtClean="0">
                <a:latin typeface="+mj-ea"/>
                <a:ea typeface="+mj-ea"/>
              </a:rPr>
              <a:t>OpenCV</a:t>
            </a:r>
            <a:r>
              <a:rPr lang="en-US" altLang="ko-KR" sz="1200" dirty="0" smtClean="0">
                <a:latin typeface="+mj-ea"/>
                <a:ea typeface="+mj-ea"/>
              </a:rPr>
              <a:t> </a:t>
            </a:r>
            <a:r>
              <a:rPr lang="ko-KR" altLang="en-US" sz="1200" dirty="0" smtClean="0">
                <a:latin typeface="+mj-ea"/>
                <a:ea typeface="+mj-ea"/>
              </a:rPr>
              <a:t>와 </a:t>
            </a:r>
            <a:r>
              <a:rPr lang="ko-KR" altLang="en-US" sz="1200" dirty="0" err="1" smtClean="0">
                <a:latin typeface="+mj-ea"/>
                <a:ea typeface="+mj-ea"/>
              </a:rPr>
              <a:t>구글의</a:t>
            </a:r>
            <a:r>
              <a:rPr lang="ko-KR" altLang="en-US" sz="1200" dirty="0" smtClean="0">
                <a:latin typeface="+mj-ea"/>
                <a:ea typeface="+mj-ea"/>
              </a:rPr>
              <a:t> </a:t>
            </a:r>
            <a:r>
              <a:rPr lang="en-US" altLang="ko-KR" sz="1200" dirty="0" err="1" smtClean="0">
                <a:latin typeface="+mj-ea"/>
                <a:ea typeface="+mj-ea"/>
              </a:rPr>
              <a:t>Bazel</a:t>
            </a:r>
            <a:r>
              <a:rPr lang="ko-KR" altLang="en-US" sz="1200" dirty="0" smtClean="0">
                <a:latin typeface="+mj-ea"/>
                <a:ea typeface="+mj-ea"/>
              </a:rPr>
              <a:t>을 기반</a:t>
            </a:r>
            <a:endParaRPr lang="en-US" altLang="ko-KR" sz="1200" dirty="0">
              <a:latin typeface="+mj-ea"/>
              <a:ea typeface="+mj-ea"/>
            </a:endParaRPr>
          </a:p>
        </p:txBody>
      </p:sp>
      <p:pic>
        <p:nvPicPr>
          <p:cNvPr id="1026" name="Picture 2" descr="OpenCV Logo with text.pn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042" y="4299561"/>
            <a:ext cx="1066326" cy="1313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blog.kakaocdn.net/dn/eeSej5/btq5w5Kmy6j/TsUfqJDheV9KitNomwTD00/img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6565" y="4299561"/>
            <a:ext cx="1313519" cy="1313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559612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</TotalTime>
  <Words>255</Words>
  <Application>Microsoft Office PowerPoint</Application>
  <PresentationFormat>와이드스크린</PresentationFormat>
  <Paragraphs>72</Paragraphs>
  <Slides>13</Slides>
  <Notes>1</Notes>
  <HiddenSlides>0</HiddenSlides>
  <MMClips>4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Arial Nova Light</vt:lpstr>
      <vt:lpstr>HY견고딕</vt:lpstr>
      <vt:lpstr>noto</vt:lpstr>
      <vt:lpstr>나눔스퀘어 ExtraBold</vt:lpstr>
      <vt:lpstr>나눔스퀘어 Light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Microsoft 계정</cp:lastModifiedBy>
  <cp:revision>43</cp:revision>
  <dcterms:created xsi:type="dcterms:W3CDTF">2020-09-07T02:34:06Z</dcterms:created>
  <dcterms:modified xsi:type="dcterms:W3CDTF">2022-03-31T23:02:43Z</dcterms:modified>
</cp:coreProperties>
</file>

<file path=docProps/thumbnail.jpeg>
</file>